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7920038" cy="79200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BB61"/>
    <a:srgbClr val="1D7445"/>
    <a:srgbClr val="B7DBA8"/>
    <a:srgbClr val="3FA14C"/>
    <a:srgbClr val="EEF7E9"/>
    <a:srgbClr val="156641"/>
    <a:srgbClr val="3598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75" d="100"/>
          <a:sy n="75" d="100"/>
        </p:scale>
        <p:origin x="198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03" y="1296173"/>
            <a:ext cx="6732032" cy="2757347"/>
          </a:xfrm>
        </p:spPr>
        <p:txBody>
          <a:bodyPr anchor="b"/>
          <a:lstStyle>
            <a:lvl1pPr algn="ctr">
              <a:defRPr sz="519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005" y="4159854"/>
            <a:ext cx="5940029" cy="1912175"/>
          </a:xfrm>
        </p:spPr>
        <p:txBody>
          <a:bodyPr/>
          <a:lstStyle>
            <a:lvl1pPr marL="0" indent="0" algn="ctr">
              <a:buNone/>
              <a:defRPr sz="2079"/>
            </a:lvl1pPr>
            <a:lvl2pPr marL="395981" indent="0" algn="ctr">
              <a:buNone/>
              <a:defRPr sz="1732"/>
            </a:lvl2pPr>
            <a:lvl3pPr marL="791962" indent="0" algn="ctr">
              <a:buNone/>
              <a:defRPr sz="1559"/>
            </a:lvl3pPr>
            <a:lvl4pPr marL="1187943" indent="0" algn="ctr">
              <a:buNone/>
              <a:defRPr sz="1386"/>
            </a:lvl4pPr>
            <a:lvl5pPr marL="1583924" indent="0" algn="ctr">
              <a:buNone/>
              <a:defRPr sz="1386"/>
            </a:lvl5pPr>
            <a:lvl6pPr marL="1979905" indent="0" algn="ctr">
              <a:buNone/>
              <a:defRPr sz="1386"/>
            </a:lvl6pPr>
            <a:lvl7pPr marL="2375886" indent="0" algn="ctr">
              <a:buNone/>
              <a:defRPr sz="1386"/>
            </a:lvl7pPr>
            <a:lvl8pPr marL="2771866" indent="0" algn="ctr">
              <a:buNone/>
              <a:defRPr sz="1386"/>
            </a:lvl8pPr>
            <a:lvl9pPr marL="3167847" indent="0" algn="ctr">
              <a:buNone/>
              <a:defRPr sz="1386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4B9A-F35B-4984-9C74-F2E99363714A}" type="datetimeFigureOut">
              <a:rPr lang="pt-BR" smtClean="0"/>
              <a:t>19/10/2021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12E-D7FB-4004-A167-1F7D28788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4625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4B9A-F35B-4984-9C74-F2E99363714A}" type="datetimeFigureOut">
              <a:rPr lang="pt-BR" smtClean="0"/>
              <a:t>19/10/2021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12E-D7FB-4004-A167-1F7D28788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995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778" y="421669"/>
            <a:ext cx="1707758" cy="671186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503" y="421669"/>
            <a:ext cx="5024274" cy="6711866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4B9A-F35B-4984-9C74-F2E99363714A}" type="datetimeFigureOut">
              <a:rPr lang="pt-BR" smtClean="0"/>
              <a:t>19/10/2021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12E-D7FB-4004-A167-1F7D28788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20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4B9A-F35B-4984-9C74-F2E99363714A}" type="datetimeFigureOut">
              <a:rPr lang="pt-BR" smtClean="0"/>
              <a:t>19/10/2021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12E-D7FB-4004-A167-1F7D28788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3987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78" y="1974512"/>
            <a:ext cx="6831033" cy="3294515"/>
          </a:xfrm>
        </p:spPr>
        <p:txBody>
          <a:bodyPr anchor="b"/>
          <a:lstStyle>
            <a:lvl1pPr>
              <a:defRPr sz="519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78" y="5300194"/>
            <a:ext cx="6831033" cy="1732508"/>
          </a:xfrm>
        </p:spPr>
        <p:txBody>
          <a:bodyPr/>
          <a:lstStyle>
            <a:lvl1pPr marL="0" indent="0">
              <a:buNone/>
              <a:defRPr sz="2079">
                <a:solidFill>
                  <a:schemeClr val="tx1"/>
                </a:solidFill>
              </a:defRPr>
            </a:lvl1pPr>
            <a:lvl2pPr marL="395981" indent="0">
              <a:buNone/>
              <a:defRPr sz="1732">
                <a:solidFill>
                  <a:schemeClr val="tx1">
                    <a:tint val="75000"/>
                  </a:schemeClr>
                </a:solidFill>
              </a:defRPr>
            </a:lvl2pPr>
            <a:lvl3pPr marL="791962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3pPr>
            <a:lvl4pPr marL="1187943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4pPr>
            <a:lvl5pPr marL="1583924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5pPr>
            <a:lvl6pPr marL="1979905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6pPr>
            <a:lvl7pPr marL="237588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7pPr>
            <a:lvl8pPr marL="277186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8pPr>
            <a:lvl9pPr marL="3167847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4B9A-F35B-4984-9C74-F2E99363714A}" type="datetimeFigureOut">
              <a:rPr lang="pt-BR" smtClean="0"/>
              <a:t>19/10/2021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12E-D7FB-4004-A167-1F7D28788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2866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03" y="2108344"/>
            <a:ext cx="3366016" cy="502519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9519" y="2108344"/>
            <a:ext cx="3366016" cy="502519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4B9A-F35B-4984-9C74-F2E99363714A}" type="datetimeFigureOut">
              <a:rPr lang="pt-BR" smtClean="0"/>
              <a:t>19/10/2021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12E-D7FB-4004-A167-1F7D28788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1380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421671"/>
            <a:ext cx="6831033" cy="1530841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535" y="1941510"/>
            <a:ext cx="3350547" cy="951504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535" y="2893014"/>
            <a:ext cx="3350547" cy="42551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09520" y="1941510"/>
            <a:ext cx="3367048" cy="951504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9520" y="2893014"/>
            <a:ext cx="3367048" cy="42551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4B9A-F35B-4984-9C74-F2E99363714A}" type="datetimeFigureOut">
              <a:rPr lang="pt-BR" smtClean="0"/>
              <a:t>19/10/2021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12E-D7FB-4004-A167-1F7D28788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9120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4B9A-F35B-4984-9C74-F2E99363714A}" type="datetimeFigureOut">
              <a:rPr lang="pt-BR" smtClean="0"/>
              <a:t>19/10/2021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12E-D7FB-4004-A167-1F7D28788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41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4B9A-F35B-4984-9C74-F2E99363714A}" type="datetimeFigureOut">
              <a:rPr lang="pt-BR" smtClean="0"/>
              <a:t>19/10/2021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12E-D7FB-4004-A167-1F7D28788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0325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528002"/>
            <a:ext cx="2554418" cy="1848009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048" y="1140341"/>
            <a:ext cx="4009519" cy="5628360"/>
          </a:xfrm>
        </p:spPr>
        <p:txBody>
          <a:bodyPr/>
          <a:lstStyle>
            <a:lvl1pPr>
              <a:defRPr sz="2772"/>
            </a:lvl1pPr>
            <a:lvl2pPr>
              <a:defRPr sz="2425"/>
            </a:lvl2pPr>
            <a:lvl3pPr>
              <a:defRPr sz="2079"/>
            </a:lvl3pPr>
            <a:lvl4pPr>
              <a:defRPr sz="1732"/>
            </a:lvl4pPr>
            <a:lvl5pPr>
              <a:defRPr sz="1732"/>
            </a:lvl5pPr>
            <a:lvl6pPr>
              <a:defRPr sz="1732"/>
            </a:lvl6pPr>
            <a:lvl7pPr>
              <a:defRPr sz="1732"/>
            </a:lvl7pPr>
            <a:lvl8pPr>
              <a:defRPr sz="1732"/>
            </a:lvl8pPr>
            <a:lvl9pPr>
              <a:defRPr sz="1732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2376011"/>
            <a:ext cx="2554418" cy="4401855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4B9A-F35B-4984-9C74-F2E99363714A}" type="datetimeFigureOut">
              <a:rPr lang="pt-BR" smtClean="0"/>
              <a:t>19/10/2021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12E-D7FB-4004-A167-1F7D28788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5186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528002"/>
            <a:ext cx="2554418" cy="1848009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67048" y="1140341"/>
            <a:ext cx="4009519" cy="5628360"/>
          </a:xfrm>
        </p:spPr>
        <p:txBody>
          <a:bodyPr anchor="t"/>
          <a:lstStyle>
            <a:lvl1pPr marL="0" indent="0">
              <a:buNone/>
              <a:defRPr sz="2772"/>
            </a:lvl1pPr>
            <a:lvl2pPr marL="395981" indent="0">
              <a:buNone/>
              <a:defRPr sz="2425"/>
            </a:lvl2pPr>
            <a:lvl3pPr marL="791962" indent="0">
              <a:buNone/>
              <a:defRPr sz="2079"/>
            </a:lvl3pPr>
            <a:lvl4pPr marL="1187943" indent="0">
              <a:buNone/>
              <a:defRPr sz="1732"/>
            </a:lvl4pPr>
            <a:lvl5pPr marL="1583924" indent="0">
              <a:buNone/>
              <a:defRPr sz="1732"/>
            </a:lvl5pPr>
            <a:lvl6pPr marL="1979905" indent="0">
              <a:buNone/>
              <a:defRPr sz="1732"/>
            </a:lvl6pPr>
            <a:lvl7pPr marL="2375886" indent="0">
              <a:buNone/>
              <a:defRPr sz="1732"/>
            </a:lvl7pPr>
            <a:lvl8pPr marL="2771866" indent="0">
              <a:buNone/>
              <a:defRPr sz="1732"/>
            </a:lvl8pPr>
            <a:lvl9pPr marL="3167847" indent="0">
              <a:buNone/>
              <a:defRPr sz="1732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2376011"/>
            <a:ext cx="2554418" cy="4401855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4B9A-F35B-4984-9C74-F2E99363714A}" type="datetimeFigureOut">
              <a:rPr lang="pt-BR" smtClean="0"/>
              <a:t>19/10/2021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12E-D7FB-4004-A167-1F7D28788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6744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4503" y="421671"/>
            <a:ext cx="6831033" cy="1530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503" y="2108344"/>
            <a:ext cx="6831033" cy="5025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502" y="7340703"/>
            <a:ext cx="1782009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94B9A-F35B-4984-9C74-F2E99363714A}" type="datetimeFigureOut">
              <a:rPr lang="pt-BR" smtClean="0"/>
              <a:t>19/10/2021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3513" y="7340703"/>
            <a:ext cx="2673013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93527" y="7340703"/>
            <a:ext cx="1782009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7812E-D7FB-4004-A167-1F7D28788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857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91962" rtl="0" eaLnBrk="1" latinLnBrk="0" hangingPunct="1">
        <a:lnSpc>
          <a:spcPct val="90000"/>
        </a:lnSpc>
        <a:spcBef>
          <a:spcPct val="0"/>
        </a:spcBef>
        <a:buNone/>
        <a:defRPr sz="38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990" indent="-197990" algn="l" defTabSz="791962" rtl="0" eaLnBrk="1" latinLnBrk="0" hangingPunct="1">
        <a:lnSpc>
          <a:spcPct val="90000"/>
        </a:lnSpc>
        <a:spcBef>
          <a:spcPts val="866"/>
        </a:spcBef>
        <a:buFont typeface="Arial" panose="020B0604020202020204" pitchFamily="34" charset="0"/>
        <a:buChar char="•"/>
        <a:defRPr sz="2425" kern="1200">
          <a:solidFill>
            <a:schemeClr val="tx1"/>
          </a:solidFill>
          <a:latin typeface="+mn-lt"/>
          <a:ea typeface="+mn-ea"/>
          <a:cs typeface="+mn-cs"/>
        </a:defRPr>
      </a:lvl1pPr>
      <a:lvl2pPr marL="593971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989952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732" kern="1200">
          <a:solidFill>
            <a:schemeClr val="tx1"/>
          </a:solidFill>
          <a:latin typeface="+mn-lt"/>
          <a:ea typeface="+mn-ea"/>
          <a:cs typeface="+mn-cs"/>
        </a:defRPr>
      </a:lvl3pPr>
      <a:lvl4pPr marL="1385933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781914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2177895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573876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969857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365838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1pPr>
      <a:lvl2pPr marL="395981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2pPr>
      <a:lvl3pPr marL="791962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3pPr>
      <a:lvl4pPr marL="1187943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583924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1979905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37588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77186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167847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>
            <a:extLst>
              <a:ext uri="{FF2B5EF4-FFF2-40B4-BE49-F238E27FC236}">
                <a16:creationId xmlns:a16="http://schemas.microsoft.com/office/drawing/2014/main" id="{CA5F5663-A7FB-4C96-91CC-C7D260F6EED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738102" y="3991402"/>
            <a:ext cx="6443836" cy="45719"/>
          </a:xfrm>
          <a:prstGeom prst="rect">
            <a:avLst/>
          </a:prstGeom>
        </p:spPr>
      </p:pic>
      <p:pic>
        <p:nvPicPr>
          <p:cNvPr id="20" name="Imagem 19">
            <a:extLst>
              <a:ext uri="{FF2B5EF4-FFF2-40B4-BE49-F238E27FC236}">
                <a16:creationId xmlns:a16="http://schemas.microsoft.com/office/drawing/2014/main" id="{B1A6769D-3372-4227-9039-34BA380C5AC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62652" y="1065565"/>
            <a:ext cx="5194735" cy="45719"/>
          </a:xfrm>
          <a:prstGeom prst="rect">
            <a:avLst/>
          </a:prstGeom>
        </p:spPr>
      </p:pic>
      <p:sp>
        <p:nvSpPr>
          <p:cNvPr id="24" name="Retângulo: Cantos Arredondados 23">
            <a:extLst>
              <a:ext uri="{FF2B5EF4-FFF2-40B4-BE49-F238E27FC236}">
                <a16:creationId xmlns:a16="http://schemas.microsoft.com/office/drawing/2014/main" id="{0908BD3E-1165-47A5-9F89-118ADDAB2A4E}"/>
              </a:ext>
            </a:extLst>
          </p:cNvPr>
          <p:cNvSpPr/>
          <p:nvPr/>
        </p:nvSpPr>
        <p:spPr>
          <a:xfrm>
            <a:off x="111917" y="122413"/>
            <a:ext cx="7696200" cy="7675213"/>
          </a:xfrm>
          <a:prstGeom prst="roundRect">
            <a:avLst>
              <a:gd name="adj" fmla="val 3169"/>
            </a:avLst>
          </a:prstGeom>
          <a:noFill/>
          <a:ln w="38100">
            <a:solidFill>
              <a:srgbClr val="5FBB61">
                <a:alpha val="3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6804037-8C60-4F04-89F2-25164BA2C5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665" y="1275562"/>
            <a:ext cx="6720709" cy="1716187"/>
          </a:xfrm>
        </p:spPr>
        <p:txBody>
          <a:bodyPr>
            <a:noAutofit/>
          </a:bodyPr>
          <a:lstStyle/>
          <a:p>
            <a:r>
              <a:rPr lang="pt-BR" sz="1800" b="1" dirty="0">
                <a:latin typeface="+mn-lt"/>
              </a:rPr>
              <a:t>TCC</a:t>
            </a:r>
            <a:br>
              <a:rPr lang="pt-BR" sz="1400" b="1" dirty="0">
                <a:latin typeface="+mn-lt"/>
              </a:rPr>
            </a:br>
            <a:r>
              <a:rPr lang="pt-BR" sz="2800" b="1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TÍTULO DO TRABALHO QUE SERÁ DEFENDIDO PELO DISCENTE DO PROFNIT: TROQUE ESSE TEXTO</a:t>
            </a:r>
            <a:endParaRPr lang="pt-BR" sz="3200" b="1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BBBB0A63-73A3-4D39-B818-FB28AA5038CC}"/>
              </a:ext>
            </a:extLst>
          </p:cNvPr>
          <p:cNvSpPr txBox="1"/>
          <p:nvPr/>
        </p:nvSpPr>
        <p:spPr>
          <a:xfrm>
            <a:off x="325277" y="3080626"/>
            <a:ext cx="7269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ea typeface="+mj-ea"/>
                <a:cs typeface="+mj-cs"/>
              </a:rPr>
              <a:t>DISCENTE</a:t>
            </a:r>
            <a:br>
              <a:rPr lang="pt-BR" sz="1200" b="1" dirty="0"/>
            </a:br>
            <a:r>
              <a:rPr lang="pt-BR" sz="2800" b="1" dirty="0">
                <a:solidFill>
                  <a:srgbClr val="000000"/>
                </a:solidFill>
              </a:rPr>
              <a:t>Nome do Aluno do </a:t>
            </a:r>
            <a:r>
              <a:rPr lang="pt-BR" sz="2800" b="1" dirty="0" err="1">
                <a:solidFill>
                  <a:srgbClr val="000000"/>
                </a:solidFill>
              </a:rPr>
              <a:t>Profnit</a:t>
            </a:r>
            <a:endParaRPr lang="pt-BR" sz="4400" b="1" dirty="0">
              <a:ea typeface="+mj-ea"/>
              <a:cs typeface="+mj-cs"/>
            </a:endParaRPr>
          </a:p>
        </p:txBody>
      </p:sp>
      <p:sp>
        <p:nvSpPr>
          <p:cNvPr id="15" name="Subtítulo 2">
            <a:extLst>
              <a:ext uri="{FF2B5EF4-FFF2-40B4-BE49-F238E27FC236}">
                <a16:creationId xmlns:a16="http://schemas.microsoft.com/office/drawing/2014/main" id="{9E3C8C98-F3C8-47C8-A55A-102E27A79B5B}"/>
              </a:ext>
            </a:extLst>
          </p:cNvPr>
          <p:cNvSpPr txBox="1">
            <a:spLocks/>
          </p:cNvSpPr>
          <p:nvPr/>
        </p:nvSpPr>
        <p:spPr>
          <a:xfrm>
            <a:off x="325277" y="4360264"/>
            <a:ext cx="3634742" cy="2711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pt-BR" sz="1400" dirty="0"/>
              <a:t>Banca: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pt-BR" sz="2000" b="1" dirty="0"/>
              <a:t>Dra. Orientadora do Trabalho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t-BR" sz="1400" dirty="0"/>
              <a:t>(orientador e Presidente)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pt-BR" sz="2000" b="1" dirty="0"/>
              <a:t>Dr. Examinador 01 do TCC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t-BR" sz="1400" dirty="0"/>
              <a:t>(Examinador interno)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pt-BR" sz="2000" b="1" dirty="0"/>
              <a:t>Dra. Examinadora do TCC Segunda 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pt-BR" sz="1400" dirty="0"/>
              <a:t>(Examinadora externa)</a:t>
            </a:r>
          </a:p>
        </p:txBody>
      </p:sp>
      <p:sp>
        <p:nvSpPr>
          <p:cNvPr id="16" name="Subtítulo 2">
            <a:extLst>
              <a:ext uri="{FF2B5EF4-FFF2-40B4-BE49-F238E27FC236}">
                <a16:creationId xmlns:a16="http://schemas.microsoft.com/office/drawing/2014/main" id="{47A320F6-6A36-46D8-B223-DE919FC6F973}"/>
              </a:ext>
            </a:extLst>
          </p:cNvPr>
          <p:cNvSpPr txBox="1">
            <a:spLocks/>
          </p:cNvSpPr>
          <p:nvPr/>
        </p:nvSpPr>
        <p:spPr>
          <a:xfrm>
            <a:off x="4173380" y="4364379"/>
            <a:ext cx="3421378" cy="2467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Bef>
                <a:spcPts val="600"/>
              </a:spcBef>
            </a:pPr>
            <a:r>
              <a:rPr lang="pt-BR" sz="1400" dirty="0"/>
              <a:t>Data e hora:</a:t>
            </a:r>
          </a:p>
          <a:p>
            <a:pPr algn="r">
              <a:lnSpc>
                <a:spcPct val="100000"/>
              </a:lnSpc>
              <a:spcBef>
                <a:spcPts val="600"/>
              </a:spcBef>
            </a:pPr>
            <a:r>
              <a:rPr lang="pt-BR" sz="2000" b="1" dirty="0"/>
              <a:t>01 JAN 2018 às 15h</a:t>
            </a:r>
          </a:p>
          <a:p>
            <a:pPr algn="r">
              <a:lnSpc>
                <a:spcPct val="100000"/>
              </a:lnSpc>
              <a:spcBef>
                <a:spcPts val="600"/>
              </a:spcBef>
            </a:pPr>
            <a:endParaRPr lang="pt-BR" sz="1400" b="1" dirty="0"/>
          </a:p>
          <a:p>
            <a:pPr algn="r">
              <a:lnSpc>
                <a:spcPct val="100000"/>
              </a:lnSpc>
              <a:spcBef>
                <a:spcPts val="600"/>
              </a:spcBef>
            </a:pPr>
            <a:r>
              <a:rPr lang="pt-BR" sz="1400" dirty="0"/>
              <a:t>Link: </a:t>
            </a:r>
          </a:p>
          <a:p>
            <a:pPr algn="r">
              <a:lnSpc>
                <a:spcPct val="100000"/>
              </a:lnSpc>
              <a:spcBef>
                <a:spcPts val="600"/>
              </a:spcBef>
            </a:pPr>
            <a:r>
              <a:rPr lang="pt-BR" sz="1800" b="1" dirty="0"/>
              <a:t>https://meet.google.com.</a:t>
            </a:r>
          </a:p>
          <a:p>
            <a:pPr algn="r">
              <a:lnSpc>
                <a:spcPct val="100000"/>
              </a:lnSpc>
              <a:spcBef>
                <a:spcPts val="600"/>
              </a:spcBef>
            </a:pPr>
            <a:endParaRPr lang="pt-BR" sz="1400" b="1" dirty="0"/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9332CD1F-62CE-410C-89D9-2AB1C4E243FB}"/>
              </a:ext>
            </a:extLst>
          </p:cNvPr>
          <p:cNvSpPr txBox="1"/>
          <p:nvPr/>
        </p:nvSpPr>
        <p:spPr>
          <a:xfrm>
            <a:off x="1384458" y="7243431"/>
            <a:ext cx="515112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400" dirty="0"/>
              <a:t>Atenção: Chegue 5 minutos antes pra garantir sua vaga. Deixe microfone e webcam desligados. Agradecemos!</a:t>
            </a:r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id="{174B2D09-0894-4431-8DAF-1212942D4D59}"/>
              </a:ext>
            </a:extLst>
          </p:cNvPr>
          <p:cNvGrpSpPr/>
          <p:nvPr/>
        </p:nvGrpSpPr>
        <p:grpSpPr>
          <a:xfrm>
            <a:off x="1533809" y="296005"/>
            <a:ext cx="4852420" cy="689281"/>
            <a:chOff x="1423078" y="296005"/>
            <a:chExt cx="4852420" cy="689281"/>
          </a:xfrm>
        </p:grpSpPr>
        <p:pic>
          <p:nvPicPr>
            <p:cNvPr id="10" name="Imagem 9">
              <a:extLst>
                <a:ext uri="{FF2B5EF4-FFF2-40B4-BE49-F238E27FC236}">
                  <a16:creationId xmlns:a16="http://schemas.microsoft.com/office/drawing/2014/main" id="{DC234B4A-1287-4403-B643-8363A79EFFF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2723" y="322197"/>
              <a:ext cx="1761219" cy="663089"/>
            </a:xfrm>
            <a:prstGeom prst="rect">
              <a:avLst/>
            </a:prstGeom>
          </p:spPr>
        </p:pic>
        <p:pic>
          <p:nvPicPr>
            <p:cNvPr id="7" name="Imagem 6">
              <a:extLst>
                <a:ext uri="{FF2B5EF4-FFF2-40B4-BE49-F238E27FC236}">
                  <a16:creationId xmlns:a16="http://schemas.microsoft.com/office/drawing/2014/main" id="{EF4E2C43-A90A-4B4A-B911-AAEF04838C7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16095" y="322197"/>
              <a:ext cx="618160" cy="663089"/>
            </a:xfrm>
            <a:prstGeom prst="rect">
              <a:avLst/>
            </a:prstGeom>
          </p:spPr>
        </p:pic>
        <p:pic>
          <p:nvPicPr>
            <p:cNvPr id="11" name="Imagem 10">
              <a:extLst>
                <a:ext uri="{FF2B5EF4-FFF2-40B4-BE49-F238E27FC236}">
                  <a16:creationId xmlns:a16="http://schemas.microsoft.com/office/drawing/2014/main" id="{E2E372BD-5D87-41DF-AFF5-2FDE255088F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12409" y="322197"/>
              <a:ext cx="663089" cy="663089"/>
            </a:xfrm>
            <a:prstGeom prst="rect">
              <a:avLst/>
            </a:prstGeom>
          </p:spPr>
        </p:pic>
        <p:pic>
          <p:nvPicPr>
            <p:cNvPr id="5" name="Imagem 4">
              <a:extLst>
                <a:ext uri="{FF2B5EF4-FFF2-40B4-BE49-F238E27FC236}">
                  <a16:creationId xmlns:a16="http://schemas.microsoft.com/office/drawing/2014/main" id="{5624BEC3-40A5-4654-8224-F84EF59A205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3078" y="296005"/>
              <a:ext cx="884549" cy="6892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310144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476</TotalTime>
  <Words>93</Words>
  <Application>Microsoft Office PowerPoint</Application>
  <PresentationFormat>Personalizar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TCC TÍTULO DO TRABALHO QUE SERÁ DEFENDIDO PELO DISCENTE DO PROFNIT: TROQUE ESSE TEXTO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Defesa de TCC  AVALIAÇÃO IN VIVO DO POTENCIAL ANTIMUTAGÊNICO DA PROLACTINA CONTRA OS DANOS CAUSADOS PELO MERCÚRIO EM Geophagus brasiliensis (Quoy &amp; Gaimard,1824)</dc:title>
  <dc:creator>Fabio Estumano</dc:creator>
  <cp:lastModifiedBy>Fabio Estumano</cp:lastModifiedBy>
  <cp:revision>64</cp:revision>
  <dcterms:created xsi:type="dcterms:W3CDTF">2020-02-26T12:19:10Z</dcterms:created>
  <dcterms:modified xsi:type="dcterms:W3CDTF">2021-10-19T14:39:39Z</dcterms:modified>
</cp:coreProperties>
</file>