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5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2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2387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23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6508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7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24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3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0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3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9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3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attes.cnpq.br/3283988707462852" TargetMode="External"/><Relationship Id="rId2" Type="http://schemas.openxmlformats.org/officeDocument/2006/relationships/hyperlink" Target="http://lattes.cnpq.br/3901410403618411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E779F-F706-4789-995E-ED1D031AC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661" y="188940"/>
            <a:ext cx="4028661" cy="656527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CARGA HORÁRIA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21BEB6-0D7C-460A-8DA5-BE9179617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479" y="988569"/>
            <a:ext cx="9269895" cy="3800266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Caráter regular e presencial;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Quinzenal;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 sextas feiras no horário noturno;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sábados no horário matutino e vespertino;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total, o curso integralizará 390 horas: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370 horas: Destinadas às disciplinas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20 horas: Trabalho de conclusão de curso (TCC)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A1F5F22-ED56-4E36-AD1A-21123C70421D}"/>
              </a:ext>
            </a:extLst>
          </p:cNvPr>
          <p:cNvSpPr txBox="1">
            <a:spLocks/>
          </p:cNvSpPr>
          <p:nvPr/>
        </p:nvSpPr>
        <p:spPr>
          <a:xfrm>
            <a:off x="980661" y="5061786"/>
            <a:ext cx="3120888" cy="656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FREQUÊNCIA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0906F2DD-6798-486C-A34E-FB8E5B96FA02}"/>
              </a:ext>
            </a:extLst>
          </p:cNvPr>
          <p:cNvSpPr txBox="1">
            <a:spLocks/>
          </p:cNvSpPr>
          <p:nvPr/>
        </p:nvSpPr>
        <p:spPr>
          <a:xfrm>
            <a:off x="752062" y="5869431"/>
            <a:ext cx="6698973" cy="6565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>
                <a:latin typeface="Times New Roman" panose="02020603050405020304" pitchFamily="18" charset="0"/>
                <a:cs typeface="Times New Roman" panose="02020603050405020304" pitchFamily="18" charset="0"/>
              </a:rPr>
              <a:t>Permitido: 25% de Faltas.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E779F-F706-4789-995E-ED1D031AC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373" y="31313"/>
            <a:ext cx="3969025" cy="445766"/>
          </a:xfrm>
        </p:spPr>
        <p:txBody>
          <a:bodyPr>
            <a:normAutofit fontScale="90000"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MATRIZ CURRICULAR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03F15CA-9D54-499A-823F-8970E3433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22546"/>
              </p:ext>
            </p:extLst>
          </p:nvPr>
        </p:nvGraphicFramePr>
        <p:xfrm>
          <a:off x="799546" y="558800"/>
          <a:ext cx="8848037" cy="629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448">
                  <a:extLst>
                    <a:ext uri="{9D8B030D-6E8A-4147-A177-3AD203B41FA5}">
                      <a16:colId xmlns:a16="http://schemas.microsoft.com/office/drawing/2014/main" val="2755218921"/>
                    </a:ext>
                  </a:extLst>
                </a:gridCol>
                <a:gridCol w="6418336">
                  <a:extLst>
                    <a:ext uri="{9D8B030D-6E8A-4147-A177-3AD203B41FA5}">
                      <a16:colId xmlns:a16="http://schemas.microsoft.com/office/drawing/2014/main" val="2253531627"/>
                    </a:ext>
                  </a:extLst>
                </a:gridCol>
                <a:gridCol w="781878">
                  <a:extLst>
                    <a:ext uri="{9D8B030D-6E8A-4147-A177-3AD203B41FA5}">
                      <a16:colId xmlns:a16="http://schemas.microsoft.com/office/drawing/2014/main" val="4150843511"/>
                    </a:ext>
                  </a:extLst>
                </a:gridCol>
                <a:gridCol w="755375">
                  <a:extLst>
                    <a:ext uri="{9D8B030D-6E8A-4147-A177-3AD203B41FA5}">
                      <a16:colId xmlns:a16="http://schemas.microsoft.com/office/drawing/2014/main" val="1504096772"/>
                    </a:ext>
                  </a:extLst>
                </a:gridCol>
              </a:tblGrid>
              <a:tr h="32431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Unidades Curriculares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03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Espanhol instrumental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0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Metodologia do trabalho científico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203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Informática aplicada à agricultura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97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do campesinato na Amazônia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81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Bases conceituais e filosóficas da agroecologia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7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do campo, formação profissional e agroecologia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38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Estudo do estabelecimento agrícola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Manejo e uso sustentável dos recursos hídricos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62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Sistemas agroecológicos de cultivo de espécies aquícolas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68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Sistemas agroecológicos de produção vegetal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86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Sistemas agroecológicos de criação animal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974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de beneficiamento de produtos agroecológicos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356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Economia solidária e comércio justo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812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e gestão de projetos de desenvolvimento rural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96842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MONOGRAFIA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9365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CARGA HORÁRIA TOTAL DO CURSO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44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70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03F15CA-9D54-499A-823F-8970E3433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41471"/>
              </p:ext>
            </p:extLst>
          </p:nvPr>
        </p:nvGraphicFramePr>
        <p:xfrm>
          <a:off x="1064590" y="1433444"/>
          <a:ext cx="8424219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011">
                  <a:extLst>
                    <a:ext uri="{9D8B030D-6E8A-4147-A177-3AD203B41FA5}">
                      <a16:colId xmlns:a16="http://schemas.microsoft.com/office/drawing/2014/main" val="2755218921"/>
                    </a:ext>
                  </a:extLst>
                </a:gridCol>
                <a:gridCol w="2027833">
                  <a:extLst>
                    <a:ext uri="{9D8B030D-6E8A-4147-A177-3AD203B41FA5}">
                      <a16:colId xmlns:a16="http://schemas.microsoft.com/office/drawing/2014/main" val="4150843511"/>
                    </a:ext>
                  </a:extLst>
                </a:gridCol>
                <a:gridCol w="755375">
                  <a:extLst>
                    <a:ext uri="{9D8B030D-6E8A-4147-A177-3AD203B41FA5}">
                      <a16:colId xmlns:a16="http://schemas.microsoft.com/office/drawing/2014/main" val="1504096772"/>
                    </a:ext>
                  </a:extLst>
                </a:gridCol>
              </a:tblGrid>
              <a:tr h="32431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° SEMESTRE LETIVO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03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INICÍO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 05/ 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0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TÉRMINO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 10/ 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2033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2° SEMESTRE LETIVO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97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INÍCIO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 10/ 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81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TÉRMINO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 04/ 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7018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3° SEMESTRE LETIVO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38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INÍCIO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 04/ 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TÉRMINO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03/ 10/ 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62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CARGA HORÁRIA TOTAL DO 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44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09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33865B-FC2C-446F-91EA-73AA8530A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57269"/>
              </p:ext>
            </p:extLst>
          </p:nvPr>
        </p:nvGraphicFramePr>
        <p:xfrm>
          <a:off x="630687" y="1099035"/>
          <a:ext cx="9503595" cy="509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7312">
                  <a:extLst>
                    <a:ext uri="{9D8B030D-6E8A-4147-A177-3AD203B41FA5}">
                      <a16:colId xmlns:a16="http://schemas.microsoft.com/office/drawing/2014/main" val="1511536305"/>
                    </a:ext>
                  </a:extLst>
                </a:gridCol>
                <a:gridCol w="3438418">
                  <a:extLst>
                    <a:ext uri="{9D8B030D-6E8A-4147-A177-3AD203B41FA5}">
                      <a16:colId xmlns:a16="http://schemas.microsoft.com/office/drawing/2014/main" val="2233672514"/>
                    </a:ext>
                  </a:extLst>
                </a:gridCol>
                <a:gridCol w="3167865">
                  <a:extLst>
                    <a:ext uri="{9D8B030D-6E8A-4147-A177-3AD203B41FA5}">
                      <a16:colId xmlns:a16="http://schemas.microsoft.com/office/drawing/2014/main" val="312485295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DOCENTE E TITULAÇÃO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2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Vinculação (IES ou Campus)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Disciplina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2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Zaine Costa Guedes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Espanhol instrumental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5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Marcus Vinicius B. Silva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Gledson Gomes da 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 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Informática aplicada à agricultura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0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Aldrin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Mario Benjamim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Charles Alberto de S. Alves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Bases conceituais e filosóficas da agroecologia 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9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Rodolpho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Claret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Bento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Mairo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Candido Rodrigues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Josias de Souza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do Campesinato na Amazônia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10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Fabrício Menezes Ramos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Metodologia do trabalho científico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5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53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33865B-FC2C-446F-91EA-73AA8530A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92583"/>
              </p:ext>
            </p:extLst>
          </p:nvPr>
        </p:nvGraphicFramePr>
        <p:xfrm>
          <a:off x="761658" y="198120"/>
          <a:ext cx="10668683" cy="646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2506">
                  <a:extLst>
                    <a:ext uri="{9D8B030D-6E8A-4147-A177-3AD203B41FA5}">
                      <a16:colId xmlns:a16="http://schemas.microsoft.com/office/drawing/2014/main" val="1511536305"/>
                    </a:ext>
                  </a:extLst>
                </a:gridCol>
                <a:gridCol w="3859949">
                  <a:extLst>
                    <a:ext uri="{9D8B030D-6E8A-4147-A177-3AD203B41FA5}">
                      <a16:colId xmlns:a16="http://schemas.microsoft.com/office/drawing/2014/main" val="2233672514"/>
                    </a:ext>
                  </a:extLst>
                </a:gridCol>
                <a:gridCol w="3556228">
                  <a:extLst>
                    <a:ext uri="{9D8B030D-6E8A-4147-A177-3AD203B41FA5}">
                      <a16:colId xmlns:a16="http://schemas.microsoft.com/office/drawing/2014/main" val="312485295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DOCENTE E TITULAÇÃO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2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Vinculação (IES ou Campus)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Disciplina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2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Marcos Ferreira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José Wilson G. dos Santos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Aldrin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Mario Benjamim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Estudo do estabelecimento agrícola.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5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Mairo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Candido Rodrigues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Charles Alberto de S. Alves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 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Educação do campo, formação profissional e agroecologia. 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0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Manoela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Wariss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Figueiredo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Jean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Louchard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F. Soares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Doutora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Sistemas agroecológicos de cultivo de espécies aquícolas.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9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Erick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Gilvani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R. Vasconcelos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Luis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Carlos N. Carvalho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Jean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Louchard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F. Soares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Manejo e uso sustentável dos recursos hídricos.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10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Marcos Ferreira</a:t>
                      </a: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José Wilson G. dos Santos</a:t>
                      </a: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Jonatas Monteiro G. Cruz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Sistemas agroecológicos de produção vegetal.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5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00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33865B-FC2C-446F-91EA-73AA8530A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47826"/>
              </p:ext>
            </p:extLst>
          </p:nvPr>
        </p:nvGraphicFramePr>
        <p:xfrm>
          <a:off x="539590" y="792480"/>
          <a:ext cx="10668683" cy="527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2506">
                  <a:extLst>
                    <a:ext uri="{9D8B030D-6E8A-4147-A177-3AD203B41FA5}">
                      <a16:colId xmlns:a16="http://schemas.microsoft.com/office/drawing/2014/main" val="1511536305"/>
                    </a:ext>
                  </a:extLst>
                </a:gridCol>
                <a:gridCol w="3859949">
                  <a:extLst>
                    <a:ext uri="{9D8B030D-6E8A-4147-A177-3AD203B41FA5}">
                      <a16:colId xmlns:a16="http://schemas.microsoft.com/office/drawing/2014/main" val="2233672514"/>
                    </a:ext>
                  </a:extLst>
                </a:gridCol>
                <a:gridCol w="3556228">
                  <a:extLst>
                    <a:ext uri="{9D8B030D-6E8A-4147-A177-3AD203B41FA5}">
                      <a16:colId xmlns:a16="http://schemas.microsoft.com/office/drawing/2014/main" val="312485295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DOCENTE E TITULAÇÃO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2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Vinculação (IES ou Campus)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Disciplina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2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Simone Aparecida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Tamires Magalhães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Aline Ferreira Amorim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Sistemas agroecológicos de criação animal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5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Fagner Freire de Souza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Simone Aparecida Araújo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 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de beneficiamento de produtos agroecológicos</a:t>
                      </a:r>
                      <a:endParaRPr lang="pt-BR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0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Josias de Souza Sales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Possidonio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G. Rodrigues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Economia solidária e comércio justo</a:t>
                      </a:r>
                      <a:endParaRPr lang="pt-BR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9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Aldrin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Mario Benjamim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Marcos Ferreira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Doutor - DE – Exercício Cametá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Mestre - DE – Exercício Cametá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Planejamento e Gestão de projetos de desenvolvimento rural. 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10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73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33865B-FC2C-446F-91EA-73AA8530A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503329"/>
              </p:ext>
            </p:extLst>
          </p:nvPr>
        </p:nvGraphicFramePr>
        <p:xfrm>
          <a:off x="630687" y="1099035"/>
          <a:ext cx="10692842" cy="5369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89751">
                  <a:extLst>
                    <a:ext uri="{9D8B030D-6E8A-4147-A177-3AD203B41FA5}">
                      <a16:colId xmlns:a16="http://schemas.microsoft.com/office/drawing/2014/main" val="3315412067"/>
                    </a:ext>
                  </a:extLst>
                </a:gridCol>
                <a:gridCol w="4133589">
                  <a:extLst>
                    <a:ext uri="{9D8B030D-6E8A-4147-A177-3AD203B41FA5}">
                      <a16:colId xmlns:a16="http://schemas.microsoft.com/office/drawing/2014/main" val="1511536305"/>
                    </a:ext>
                  </a:extLst>
                </a:gridCol>
                <a:gridCol w="3369502">
                  <a:extLst>
                    <a:ext uri="{9D8B030D-6E8A-4147-A177-3AD203B41FA5}">
                      <a16:colId xmlns:a16="http://schemas.microsoft.com/office/drawing/2014/main" val="2233672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DOCENTE E ÁREA DE ATUAÇÃO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2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Curriculum Lattes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 de atuação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2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Zaine Costa Guedes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http://lattes.cnpq.br/7515244880686961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Linguística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5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Marcus Vinicius B. Silva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Gledson Gomes da 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http://lattes.cnpq.br/1730557647276813</a:t>
                      </a:r>
                    </a:p>
                    <a:p>
                      <a:endParaRPr lang="pt-BR" sz="18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http://lattes.cnpq.br/6221447130022527</a:t>
                      </a:r>
                      <a:endParaRPr lang="pt-BR" sz="18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em Ciências da Computação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Ensino de Física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0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Aldrin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Mario Benjamim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Charles Alberto de S. Alves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http://lattes.cnpq.br/3901410403618411</a:t>
                      </a:r>
                      <a:endParaRPr lang="pt-BR" sz="1800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pt-BR" sz="1800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http://lattes.cnpq.br/7797302382145095</a:t>
                      </a:r>
                      <a:endParaRPr lang="pt-BR" sz="18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Agroecologia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Política Publica Educacional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9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Rodolpho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Claret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Bento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Mairo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Candido Rodrigues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Josias de Souza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http://lattes.cnpq.br/3283988707462852</a:t>
                      </a:r>
                      <a:endParaRPr lang="pt-BR" sz="1800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pt-BR" sz="18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http://lattes.cnpq.br/7199044786396799</a:t>
                      </a:r>
                    </a:p>
                    <a:p>
                      <a:endParaRPr lang="pt-BR" sz="18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http://lattes.cnpq.br/5938035530632932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-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– Estudos Linguísticos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Antropologia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10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Fabrício Menezes Ramos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http://lattes.cnpq.br/0245575611603731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Zootecnia/ Recursos Pesqueiros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5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44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33865B-FC2C-446F-91EA-73AA8530A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24301"/>
              </p:ext>
            </p:extLst>
          </p:nvPr>
        </p:nvGraphicFramePr>
        <p:xfrm>
          <a:off x="761658" y="198120"/>
          <a:ext cx="10668683" cy="499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2506">
                  <a:extLst>
                    <a:ext uri="{9D8B030D-6E8A-4147-A177-3AD203B41FA5}">
                      <a16:colId xmlns:a16="http://schemas.microsoft.com/office/drawing/2014/main" val="1511536305"/>
                    </a:ext>
                  </a:extLst>
                </a:gridCol>
                <a:gridCol w="3859949">
                  <a:extLst>
                    <a:ext uri="{9D8B030D-6E8A-4147-A177-3AD203B41FA5}">
                      <a16:colId xmlns:a16="http://schemas.microsoft.com/office/drawing/2014/main" val="2233672514"/>
                    </a:ext>
                  </a:extLst>
                </a:gridCol>
                <a:gridCol w="3556228">
                  <a:extLst>
                    <a:ext uri="{9D8B030D-6E8A-4147-A177-3AD203B41FA5}">
                      <a16:colId xmlns:a16="http://schemas.microsoft.com/office/drawing/2014/main" val="312485295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DOCENTE E TITULAÇÃO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2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Curriculum Lattes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 de Atuação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2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Marcos Ferreira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José Wilson G. dos Santos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http://lattes.cnpq.br/6078013176809356</a:t>
                      </a:r>
                    </a:p>
                    <a:p>
                      <a:endParaRPr lang="pt-BR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http://lattes.cnpq.br/8287299183888816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– Ciências do Ambiente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– Ciências do Solo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5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Manoela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Wariss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Figueiredo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Jean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Louchard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F. Soares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http://lattes.cnpq.br/7689924997630029</a:t>
                      </a:r>
                    </a:p>
                    <a:p>
                      <a:endParaRPr lang="pt-BR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http://lattes.cnpq.br/8675511525804867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Zootecnia/ Recursos Pesqueiros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– Recursos Aquáticos Continentais Amazônico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9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Erick </a:t>
                      </a:r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Gilvani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R. Vasconcelos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Luis</a:t>
                      </a: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Carlos N. Carvalho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http://lattes.cnpq.br/5825914110362407</a:t>
                      </a:r>
                    </a:p>
                    <a:p>
                      <a:endParaRPr lang="pt-BR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http://lattes.cnpq.br/6732310306242511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Ecologia e Socioambiental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Engenharia de Sistemas Agrícolas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10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Jonatas Monteiro G. Cruz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http://lattes.cnpq.br/3303268471676031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– Ciências Ambientais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5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2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33865B-FC2C-446F-91EA-73AA8530A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056092"/>
              </p:ext>
            </p:extLst>
          </p:nvPr>
        </p:nvGraphicFramePr>
        <p:xfrm>
          <a:off x="526338" y="1349071"/>
          <a:ext cx="10668683" cy="3535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2506">
                  <a:extLst>
                    <a:ext uri="{9D8B030D-6E8A-4147-A177-3AD203B41FA5}">
                      <a16:colId xmlns:a16="http://schemas.microsoft.com/office/drawing/2014/main" val="1511536305"/>
                    </a:ext>
                  </a:extLst>
                </a:gridCol>
                <a:gridCol w="3859949">
                  <a:extLst>
                    <a:ext uri="{9D8B030D-6E8A-4147-A177-3AD203B41FA5}">
                      <a16:colId xmlns:a16="http://schemas.microsoft.com/office/drawing/2014/main" val="2233672514"/>
                    </a:ext>
                  </a:extLst>
                </a:gridCol>
                <a:gridCol w="3556228">
                  <a:extLst>
                    <a:ext uri="{9D8B030D-6E8A-4147-A177-3AD203B41FA5}">
                      <a16:colId xmlns:a16="http://schemas.microsoft.com/office/drawing/2014/main" val="312485295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QUADRO DOCENTE E TITULAÇÃO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2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Curriculum Lattes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 de atuação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2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Simone Aparecida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Tamires Magalhães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Aline Ferreira Amorim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http://lattes.cnpq.br/4149030171846424</a:t>
                      </a:r>
                    </a:p>
                    <a:p>
                      <a:pPr algn="just"/>
                      <a:endParaRPr lang="pt-BR" sz="18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http://lattes.cnpq.br/3771119181651337</a:t>
                      </a:r>
                    </a:p>
                    <a:p>
                      <a:pPr algn="just"/>
                      <a:endParaRPr lang="pt-BR" sz="18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18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http://lattes.cnpq.br/6371731029142897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– Saúde e Produção animal</a:t>
                      </a:r>
                    </a:p>
                    <a:p>
                      <a:pPr algn="just"/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Dra. – Produção Animal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Dra. – Produção Animal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5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Fagner Freires de Souza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http://lattes.cnpq.br/4253326511902953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Me. – Agricultura Familiar e Desenvolvimento Sustentável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0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Possidônio Guimarães Rodrigues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http://lattes.cnpq.br/1557933103199220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– Manejo e Conservação do Solo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96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2907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417</TotalTime>
  <Words>1086</Words>
  <Application>Microsoft Office PowerPoint</Application>
  <PresentationFormat>Widescreen</PresentationFormat>
  <Paragraphs>315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Trebuchet MS</vt:lpstr>
      <vt:lpstr>Wingdings</vt:lpstr>
      <vt:lpstr>Wingdings 3</vt:lpstr>
      <vt:lpstr>Facetado</vt:lpstr>
      <vt:lpstr>CARGA HORÁRIA</vt:lpstr>
      <vt:lpstr>MATRIZ CURRICULAR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CARGA HORÁRIA</dc:title>
  <dc:creator>rosana.dejesus@ifpa.edu.br</dc:creator>
  <cp:lastModifiedBy>rosana.dejesus@ifpa.edu.br</cp:lastModifiedBy>
  <cp:revision>51</cp:revision>
  <dcterms:created xsi:type="dcterms:W3CDTF">2019-05-27T14:13:56Z</dcterms:created>
  <dcterms:modified xsi:type="dcterms:W3CDTF">2019-06-17T20:18:38Z</dcterms:modified>
</cp:coreProperties>
</file>